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77" r:id="rId9"/>
    <p:sldId id="267" r:id="rId10"/>
    <p:sldId id="264" r:id="rId11"/>
    <p:sldId id="263" r:id="rId12"/>
    <p:sldId id="278" r:id="rId13"/>
    <p:sldId id="265" r:id="rId14"/>
    <p:sldId id="266" r:id="rId15"/>
    <p:sldId id="268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1C862-3A6D-45DC-ACC0-0A1264A04107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A0381-A606-4D48-981B-CC0D43667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A0381-A606-4D48-981B-CC0D43667B9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ience/humanbody/body/interactives/3djigsaw_02/index.shtml?skelet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736"/>
            <a:ext cx="812102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Фрагмент занятия по обучению  </a:t>
            </a:r>
            <a:b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лексике на материале темы «Скелет человека»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14338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студентка 1 курса магистратуры по специальности «Лингвистика»</a:t>
            </a:r>
          </a:p>
          <a:p>
            <a:pPr algn="r"/>
            <a:r>
              <a:rPr lang="ru-RU" b="1" dirty="0" err="1" smtClean="0">
                <a:solidFill>
                  <a:schemeClr val="tx1"/>
                </a:solidFill>
              </a:rPr>
              <a:t>Микерова</a:t>
            </a:r>
            <a:r>
              <a:rPr lang="ru-RU" b="1" dirty="0" smtClean="0">
                <a:solidFill>
                  <a:schemeClr val="tx1"/>
                </a:solidFill>
              </a:rPr>
              <a:t> Мария Сергеевна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00174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Задание № 1</a:t>
            </a:r>
          </a:p>
          <a:p>
            <a:pPr>
              <a:buNone/>
            </a:pPr>
            <a:r>
              <a:rPr lang="ru-RU" sz="2800" b="1" i="1" dirty="0" smtClean="0"/>
              <a:t>Прочитайте текст и ответьте на вопросы:</a:t>
            </a:r>
          </a:p>
          <a:p>
            <a:pPr lvl="0"/>
            <a:r>
              <a:rPr lang="ru-RU" sz="2800" dirty="0" err="1" smtClean="0"/>
              <a:t>How</a:t>
            </a:r>
            <a:r>
              <a:rPr lang="ru-RU" sz="2800" dirty="0" smtClean="0"/>
              <a:t> </a:t>
            </a:r>
            <a:r>
              <a:rPr lang="ru-RU" sz="2800" dirty="0" err="1" smtClean="0"/>
              <a:t>did</a:t>
            </a:r>
            <a:r>
              <a:rPr lang="ru-RU" sz="2800" dirty="0" smtClean="0"/>
              <a:t> </a:t>
            </a:r>
            <a:r>
              <a:rPr lang="ru-RU" sz="2800" dirty="0" err="1" smtClean="0"/>
              <a:t>naturalists</a:t>
            </a:r>
            <a:r>
              <a:rPr lang="ru-RU" sz="2800" dirty="0" smtClean="0"/>
              <a:t> </a:t>
            </a:r>
            <a:r>
              <a:rPr lang="ru-RU" sz="2800" dirty="0" err="1" smtClean="0"/>
              <a:t>divide</a:t>
            </a:r>
            <a:r>
              <a:rPr lang="ru-RU" sz="2800" dirty="0" smtClean="0"/>
              <a:t>  </a:t>
            </a:r>
            <a:r>
              <a:rPr lang="ru-RU" sz="2800" dirty="0" err="1" smtClean="0"/>
              <a:t>all</a:t>
            </a:r>
            <a:r>
              <a:rPr lang="ru-RU" sz="2800" dirty="0" smtClean="0"/>
              <a:t> </a:t>
            </a:r>
            <a:r>
              <a:rPr lang="ru-RU" sz="2800" dirty="0" err="1" smtClean="0"/>
              <a:t>animals</a:t>
            </a:r>
            <a:r>
              <a:rPr lang="ru-RU" sz="2800" dirty="0" smtClean="0"/>
              <a:t>?</a:t>
            </a:r>
          </a:p>
          <a:p>
            <a:pPr lvl="0"/>
            <a:r>
              <a:rPr lang="ru-RU" sz="2800" dirty="0" err="1" smtClean="0"/>
              <a:t>What</a:t>
            </a:r>
            <a:r>
              <a:rPr lang="ru-RU" sz="2800" dirty="0" smtClean="0"/>
              <a:t> </a:t>
            </a:r>
            <a:r>
              <a:rPr lang="ru-RU" sz="2800" dirty="0" err="1" smtClean="0"/>
              <a:t>does</a:t>
            </a:r>
            <a:r>
              <a:rPr lang="ru-RU" sz="2800" dirty="0" smtClean="0"/>
              <a:t> </a:t>
            </a:r>
            <a:r>
              <a:rPr lang="ru-RU" sz="2800" dirty="0" err="1" smtClean="0"/>
              <a:t>the</a:t>
            </a:r>
            <a:r>
              <a:rPr lang="ru-RU" sz="2800" dirty="0" smtClean="0"/>
              <a:t> </a:t>
            </a:r>
            <a:r>
              <a:rPr lang="ru-RU" sz="2800" dirty="0" err="1" smtClean="0"/>
              <a:t>bony</a:t>
            </a:r>
            <a:r>
              <a:rPr lang="ru-RU" sz="2800" dirty="0" smtClean="0"/>
              <a:t> </a:t>
            </a:r>
            <a:r>
              <a:rPr lang="ru-RU" sz="2800" dirty="0" err="1" smtClean="0"/>
              <a:t>framework</a:t>
            </a:r>
            <a:r>
              <a:rPr lang="ru-RU" sz="2800" dirty="0" smtClean="0"/>
              <a:t> </a:t>
            </a:r>
            <a:r>
              <a:rPr lang="ru-RU" sz="2800" dirty="0" err="1" smtClean="0"/>
              <a:t>include</a:t>
            </a:r>
            <a:r>
              <a:rPr lang="ru-RU" sz="2800" dirty="0" smtClean="0"/>
              <a:t>?</a:t>
            </a:r>
          </a:p>
          <a:p>
            <a:pPr lvl="0"/>
            <a:r>
              <a:rPr lang="ru-RU" sz="2800" dirty="0" err="1" smtClean="0"/>
              <a:t>What</a:t>
            </a:r>
            <a:r>
              <a:rPr lang="ru-RU" sz="2800" dirty="0" smtClean="0"/>
              <a:t> </a:t>
            </a:r>
            <a:r>
              <a:rPr lang="ru-RU" sz="2800" dirty="0" err="1" smtClean="0"/>
              <a:t>type</a:t>
            </a:r>
            <a:r>
              <a:rPr lang="ru-RU" sz="2800" dirty="0" smtClean="0"/>
              <a:t> </a:t>
            </a:r>
            <a:r>
              <a:rPr lang="ru-RU" sz="2800" dirty="0" err="1" smtClean="0"/>
              <a:t>of</a:t>
            </a:r>
            <a:r>
              <a:rPr lang="ru-RU" sz="2800" dirty="0" smtClean="0"/>
              <a:t> </a:t>
            </a:r>
            <a:r>
              <a:rPr lang="ru-RU" sz="2800" dirty="0" err="1" smtClean="0"/>
              <a:t>bones</a:t>
            </a:r>
            <a:r>
              <a:rPr lang="ru-RU" sz="2800" dirty="0" smtClean="0"/>
              <a:t> </a:t>
            </a:r>
            <a:r>
              <a:rPr lang="ru-RU" sz="2800" dirty="0" err="1" smtClean="0"/>
              <a:t>do</a:t>
            </a:r>
            <a:r>
              <a:rPr lang="ru-RU" sz="2800" dirty="0" smtClean="0"/>
              <a:t> </a:t>
            </a:r>
            <a:r>
              <a:rPr lang="ru-RU" sz="2800" dirty="0" err="1" smtClean="0"/>
              <a:t>the</a:t>
            </a:r>
            <a:r>
              <a:rPr lang="ru-RU" sz="2800" dirty="0" smtClean="0"/>
              <a:t> </a:t>
            </a:r>
            <a:r>
              <a:rPr lang="ru-RU" sz="2800" dirty="0" err="1" smtClean="0"/>
              <a:t>bones</a:t>
            </a:r>
            <a:r>
              <a:rPr lang="ru-RU" sz="2800" dirty="0" smtClean="0"/>
              <a:t> </a:t>
            </a:r>
            <a:r>
              <a:rPr lang="ru-RU" sz="2800" dirty="0" err="1" smtClean="0"/>
              <a:t>of</a:t>
            </a:r>
            <a:r>
              <a:rPr lang="ru-RU" sz="2800" dirty="0" smtClean="0"/>
              <a:t> </a:t>
            </a:r>
            <a:r>
              <a:rPr lang="ru-RU" sz="2800" dirty="0" err="1" smtClean="0"/>
              <a:t>the</a:t>
            </a:r>
            <a:r>
              <a:rPr lang="ru-RU" sz="2800" dirty="0" smtClean="0"/>
              <a:t> </a:t>
            </a:r>
            <a:r>
              <a:rPr lang="ru-RU" sz="2800" dirty="0" err="1" smtClean="0"/>
              <a:t>head</a:t>
            </a:r>
            <a:r>
              <a:rPr lang="ru-RU" sz="2800" dirty="0" smtClean="0"/>
              <a:t> </a:t>
            </a:r>
            <a:r>
              <a:rPr lang="ru-RU" sz="2800" dirty="0" err="1" smtClean="0"/>
              <a:t>include</a:t>
            </a:r>
            <a:r>
              <a:rPr lang="ru-RU" sz="2800" dirty="0" smtClean="0"/>
              <a:t>?</a:t>
            </a:r>
          </a:p>
          <a:p>
            <a:pPr lvl="0"/>
            <a:r>
              <a:rPr lang="ru-RU" sz="2800" dirty="0" err="1" smtClean="0"/>
              <a:t>What</a:t>
            </a:r>
            <a:r>
              <a:rPr lang="ru-RU" sz="2800" dirty="0" smtClean="0"/>
              <a:t> </a:t>
            </a:r>
            <a:r>
              <a:rPr lang="ru-RU" sz="2800" dirty="0" err="1" smtClean="0"/>
              <a:t>do</a:t>
            </a:r>
            <a:r>
              <a:rPr lang="ru-RU" sz="2800" dirty="0" smtClean="0"/>
              <a:t> </a:t>
            </a:r>
            <a:r>
              <a:rPr lang="ru-RU" sz="2800" dirty="0" err="1" smtClean="0"/>
              <a:t>the</a:t>
            </a:r>
            <a:r>
              <a:rPr lang="ru-RU" sz="2800" dirty="0" smtClean="0"/>
              <a:t> </a:t>
            </a:r>
            <a:r>
              <a:rPr lang="ru-RU" sz="2800" dirty="0" err="1" smtClean="0"/>
              <a:t>bones</a:t>
            </a:r>
            <a:r>
              <a:rPr lang="ru-RU" sz="2800" dirty="0" smtClean="0"/>
              <a:t> </a:t>
            </a:r>
            <a:r>
              <a:rPr lang="ru-RU" sz="2800" dirty="0" err="1" smtClean="0"/>
              <a:t>of</a:t>
            </a:r>
            <a:r>
              <a:rPr lang="ru-RU" sz="2800" dirty="0" smtClean="0"/>
              <a:t> </a:t>
            </a:r>
            <a:r>
              <a:rPr lang="ru-RU" sz="2800" dirty="0" err="1" smtClean="0"/>
              <a:t>the</a:t>
            </a:r>
            <a:r>
              <a:rPr lang="ru-RU" sz="2800" dirty="0" smtClean="0"/>
              <a:t> </a:t>
            </a:r>
            <a:r>
              <a:rPr lang="ru-RU" sz="2800" dirty="0" err="1" smtClean="0"/>
              <a:t>trunk</a:t>
            </a:r>
            <a:r>
              <a:rPr lang="ru-RU" sz="2800" dirty="0" smtClean="0"/>
              <a:t> </a:t>
            </a:r>
            <a:r>
              <a:rPr lang="ru-RU" sz="2800" dirty="0" err="1" smtClean="0"/>
              <a:t>include</a:t>
            </a:r>
            <a:r>
              <a:rPr lang="ru-RU" sz="2800" dirty="0" smtClean="0"/>
              <a:t>?</a:t>
            </a:r>
          </a:p>
          <a:p>
            <a:pPr lvl="0"/>
            <a:r>
              <a:rPr lang="ru-RU" sz="2800" dirty="0" err="1" smtClean="0"/>
              <a:t>What</a:t>
            </a:r>
            <a:r>
              <a:rPr lang="ru-RU" sz="2800" dirty="0" smtClean="0"/>
              <a:t> </a:t>
            </a:r>
            <a:r>
              <a:rPr lang="ru-RU" sz="2800" dirty="0" err="1" smtClean="0"/>
              <a:t>type</a:t>
            </a:r>
            <a:r>
              <a:rPr lang="ru-RU" sz="2800" dirty="0" smtClean="0"/>
              <a:t> </a:t>
            </a:r>
            <a:r>
              <a:rPr lang="ru-RU" sz="2800" dirty="0" err="1" smtClean="0"/>
              <a:t>of</a:t>
            </a:r>
            <a:r>
              <a:rPr lang="ru-RU" sz="2800" dirty="0" smtClean="0"/>
              <a:t> </a:t>
            </a:r>
            <a:r>
              <a:rPr lang="ru-RU" sz="2800" dirty="0" err="1" smtClean="0"/>
              <a:t>bones</a:t>
            </a:r>
            <a:r>
              <a:rPr lang="ru-RU" sz="2800" dirty="0" smtClean="0"/>
              <a:t> </a:t>
            </a:r>
            <a:r>
              <a:rPr lang="ru-RU" sz="2800" dirty="0" err="1" smtClean="0"/>
              <a:t>does</a:t>
            </a:r>
            <a:r>
              <a:rPr lang="ru-RU" sz="2800" dirty="0" smtClean="0"/>
              <a:t> </a:t>
            </a:r>
            <a:r>
              <a:rPr lang="ru-RU" sz="2800" dirty="0" err="1" smtClean="0"/>
              <a:t>the</a:t>
            </a:r>
            <a:r>
              <a:rPr lang="ru-RU" sz="2800" dirty="0" smtClean="0"/>
              <a:t>  </a:t>
            </a:r>
            <a:r>
              <a:rPr lang="ru-RU" sz="2800" dirty="0" err="1" smtClean="0"/>
              <a:t>upper</a:t>
            </a:r>
            <a:r>
              <a:rPr lang="ru-RU" sz="2800" dirty="0" smtClean="0"/>
              <a:t> </a:t>
            </a:r>
            <a:r>
              <a:rPr lang="ru-RU" sz="2800" dirty="0" err="1" smtClean="0"/>
              <a:t>extremity</a:t>
            </a:r>
            <a:r>
              <a:rPr lang="ru-RU" sz="2800" dirty="0" smtClean="0"/>
              <a:t> </a:t>
            </a:r>
            <a:r>
              <a:rPr lang="ru-RU" sz="2800" dirty="0" err="1" smtClean="0"/>
              <a:t>include</a:t>
            </a:r>
            <a:r>
              <a:rPr lang="ru-RU" sz="2800" dirty="0" smtClean="0"/>
              <a:t>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14290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2.3. Работа с текстом 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The skeleton</a:t>
            </a:r>
            <a:r>
              <a:rPr lang="ru-RU" sz="2800" b="1" i="1" dirty="0" smtClean="0"/>
              <a:t> </a:t>
            </a:r>
            <a:endParaRPr lang="ru-RU" sz="2800" b="1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642" y="0"/>
            <a:ext cx="77870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93978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2.3. Работа с текстом </a:t>
            </a:r>
            <a:r>
              <a:rPr lang="ru-RU" sz="31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1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skeleton</a:t>
            </a:r>
            <a:r>
              <a:rPr lang="ru-RU" sz="31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4400" b="1" i="1" dirty="0" smtClean="0"/>
              <a:t/>
            </a:r>
            <a:br>
              <a:rPr lang="ru-RU" sz="4400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Задание № 2: Подберите синонимы к следующим словосочетаниям:</a:t>
            </a:r>
          </a:p>
          <a:p>
            <a:pPr>
              <a:buNone/>
            </a:pPr>
            <a:endParaRPr lang="ru-RU" b="1" i="1" dirty="0" smtClean="0"/>
          </a:p>
          <a:p>
            <a:r>
              <a:rPr lang="en-US" dirty="0" smtClean="0"/>
              <a:t>Bony framework </a:t>
            </a:r>
            <a:endParaRPr lang="ru-RU" dirty="0" smtClean="0"/>
          </a:p>
          <a:p>
            <a:r>
              <a:rPr lang="en-US" dirty="0" smtClean="0"/>
              <a:t>Vertebral column</a:t>
            </a:r>
            <a:endParaRPr lang="ru-RU" dirty="0" smtClean="0"/>
          </a:p>
          <a:p>
            <a:r>
              <a:rPr lang="en-US" dirty="0" smtClean="0"/>
              <a:t>Upper/  lower extremity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Задание № 3:</a:t>
            </a:r>
          </a:p>
          <a:p>
            <a:pPr>
              <a:buNone/>
            </a:pPr>
            <a:r>
              <a:rPr lang="ru-RU" dirty="0" smtClean="0"/>
              <a:t>Вставьте пропущенные слова:</a:t>
            </a:r>
          </a:p>
          <a:p>
            <a:pPr lvl="0"/>
            <a:r>
              <a:rPr lang="en-US" dirty="0" smtClean="0"/>
              <a:t>The bones form… of the body (the skeleton)</a:t>
            </a:r>
            <a:endParaRPr lang="ru-RU" dirty="0" smtClean="0"/>
          </a:p>
          <a:p>
            <a:pPr lvl="0"/>
            <a:r>
              <a:rPr lang="en-US" dirty="0" smtClean="0"/>
              <a:t>At the upper end of the backbone there is… (the skull)</a:t>
            </a:r>
            <a:endParaRPr lang="ru-RU" dirty="0" smtClean="0"/>
          </a:p>
          <a:p>
            <a:pPr lvl="0"/>
            <a:r>
              <a:rPr lang="en-US" dirty="0" smtClean="0"/>
              <a:t>The bones of the trunk are… or… and …  (the spinal column, the spine, the chest)</a:t>
            </a:r>
            <a:endParaRPr lang="ru-RU" dirty="0" smtClean="0"/>
          </a:p>
          <a:p>
            <a:pPr lvl="0"/>
            <a:r>
              <a:rPr lang="en-US" dirty="0" smtClean="0"/>
              <a:t>The shoulder itself consists of two bones - … in front, and… behind (the collar-bone, the shoulder-blade)</a:t>
            </a:r>
            <a:endParaRPr lang="ru-RU" dirty="0" smtClean="0"/>
          </a:p>
          <a:p>
            <a:pPr lvl="0"/>
            <a:r>
              <a:rPr lang="en-US" dirty="0" smtClean="0"/>
              <a:t>Between the shoulder and …  there is only one bone in the arm (the elbow)</a:t>
            </a:r>
            <a:endParaRPr lang="ru-RU" dirty="0" smtClean="0"/>
          </a:p>
          <a:p>
            <a:pPr lvl="0"/>
            <a:r>
              <a:rPr lang="en-US" dirty="0" smtClean="0"/>
              <a:t>In … there are eight small bones (the wrist)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571480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2.3. Работа с текстом 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The skeleton</a:t>
            </a:r>
            <a:r>
              <a:rPr lang="ru-RU" sz="2800" b="1" i="1" dirty="0" smtClean="0"/>
              <a:t>  </a:t>
            </a:r>
            <a:endParaRPr lang="ru-RU" sz="2800" b="1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2.3. Работа с текстом 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skeleton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 минут)</a:t>
            </a:r>
            <a:b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8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b="1" i="1" dirty="0" smtClean="0"/>
              <a:t>Задание № 3:</a:t>
            </a:r>
          </a:p>
          <a:p>
            <a:pPr>
              <a:buNone/>
            </a:pPr>
            <a:r>
              <a:rPr lang="ru-RU" dirty="0" smtClean="0"/>
              <a:t>Сгруппируйте слова, обозначающие части скелета:</a:t>
            </a:r>
          </a:p>
          <a:p>
            <a:pPr lvl="0"/>
            <a:r>
              <a:rPr lang="ru-RU" dirty="0" smtClean="0"/>
              <a:t>Череп</a:t>
            </a:r>
          </a:p>
          <a:p>
            <a:pPr lvl="0"/>
            <a:r>
              <a:rPr lang="ru-RU" dirty="0" smtClean="0"/>
              <a:t>Туловище</a:t>
            </a:r>
          </a:p>
          <a:p>
            <a:pPr lvl="0"/>
            <a:r>
              <a:rPr lang="ru-RU" dirty="0" smtClean="0"/>
              <a:t>Конечности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Scull, rib, chest, upper extremity, breastbone, kneecap, </a:t>
            </a:r>
            <a:r>
              <a:rPr lang="en-US" dirty="0" err="1" smtClean="0"/>
              <a:t>humerus</a:t>
            </a:r>
            <a:r>
              <a:rPr lang="en-US" dirty="0" smtClean="0"/>
              <a:t>, elbow, collar-bone, upper jaw, orbit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712394" cy="2928958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ru-RU" sz="3000" b="1" i="1" dirty="0" smtClean="0"/>
              <a:t>2.4. Работа с Интернет-ресурсом  (15 минут)</a:t>
            </a:r>
          </a:p>
          <a:p>
            <a:r>
              <a:rPr lang="ru-RU" dirty="0" smtClean="0"/>
              <a:t>Пройдите по ссылке, ознакомьтесь с описанием костей скелета, выполните задания</a:t>
            </a:r>
            <a:endParaRPr lang="ru-RU" sz="2800" dirty="0" smtClean="0"/>
          </a:p>
          <a:p>
            <a:pPr>
              <a:buNone/>
            </a:pPr>
            <a:r>
              <a:rPr lang="ru-RU" u="sng" dirty="0" smtClean="0">
                <a:hlinkClick r:id="rId3"/>
              </a:rPr>
              <a:t>http://www.bbc.co.uk/science/humanbody/body/interactives/3djigsaw_02/index.shtml?skeleton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928934"/>
            <a:ext cx="4143405" cy="360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928934"/>
            <a:ext cx="447366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57166"/>
            <a:ext cx="7498080" cy="3000396"/>
          </a:xfrm>
        </p:spPr>
        <p:txBody>
          <a:bodyPr/>
          <a:lstStyle/>
          <a:p>
            <a:pPr lvl="0">
              <a:buNone/>
            </a:pPr>
            <a:r>
              <a:rPr lang="ru-RU" sz="3000" b="1" i="1" dirty="0" smtClean="0"/>
              <a:t>3. Контроль (15 минут)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sz="3000" b="1" i="1" dirty="0" smtClean="0"/>
              <a:t>Контрольное задание № 1</a:t>
            </a:r>
          </a:p>
          <a:p>
            <a:r>
              <a:rPr lang="ru-RU" dirty="0" smtClean="0"/>
              <a:t>Найдите соответствие между русскими и английскими терминами:</a:t>
            </a:r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428728" y="2571744"/>
          <a:ext cx="749935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kull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Позвоночник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Wrist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Локоть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Chest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Коленная чашечка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Vertebra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Ключица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ower jaw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Запястье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Elbow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Нижняя челюсть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houlder blade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Позвонок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Collar-bone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Грудная клетка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Kneecap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Череп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Backbone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Лопатка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52"/>
            <a:ext cx="8001056" cy="4800600"/>
          </a:xfrm>
        </p:spPr>
        <p:txBody>
          <a:bodyPr/>
          <a:lstStyle/>
          <a:p>
            <a:pPr lvl="1">
              <a:buNone/>
            </a:pPr>
            <a:r>
              <a:rPr lang="ru-RU" sz="3000" b="1" i="1" dirty="0" smtClean="0"/>
              <a:t>Контрольное задание № 2</a:t>
            </a:r>
          </a:p>
          <a:p>
            <a:r>
              <a:rPr lang="ru-RU" sz="2800" dirty="0" smtClean="0"/>
              <a:t>Подпишите по-английски названия частей скелета, отмеченных галочками на картинке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954270"/>
            <a:ext cx="3787939" cy="490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Нашивка 15"/>
          <p:cNvSpPr/>
          <p:nvPr/>
        </p:nvSpPr>
        <p:spPr>
          <a:xfrm rot="5400000">
            <a:off x="5429256" y="2428868"/>
            <a:ext cx="142876" cy="142876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7429520" y="3214686"/>
            <a:ext cx="142876" cy="142876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5400000">
            <a:off x="5214942" y="3357562"/>
            <a:ext cx="142876" cy="142876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 rot="5400000">
            <a:off x="7643834" y="2714620"/>
            <a:ext cx="142876" cy="142876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 rot="5400000">
            <a:off x="7429520" y="5000636"/>
            <a:ext cx="142876" cy="142876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8605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71480"/>
            <a:ext cx="7790712" cy="5715040"/>
          </a:xfrm>
        </p:spPr>
        <p:txBody>
          <a:bodyPr>
            <a:normAutofit fontScale="70000" lnSpcReduction="20000"/>
          </a:bodyPr>
          <a:lstStyle/>
          <a:p>
            <a:pPr marL="27432" lvl="0" indent="0">
              <a:lnSpc>
                <a:spcPct val="120000"/>
              </a:lnSpc>
              <a:buNone/>
            </a:pPr>
            <a:r>
              <a:rPr lang="ru-RU" sz="4500" b="1" i="1" dirty="0" smtClean="0">
                <a:solidFill>
                  <a:schemeClr val="accent6">
                    <a:lumMod val="25000"/>
                  </a:schemeClr>
                </a:solidFill>
              </a:rPr>
              <a:t>Цель</a:t>
            </a:r>
            <a:r>
              <a:rPr lang="ru-RU" sz="3800" b="1" dirty="0" smtClean="0">
                <a:solidFill>
                  <a:schemeClr val="accent6">
                    <a:lumMod val="25000"/>
                  </a:schemeClr>
                </a:solidFill>
              </a:rPr>
              <a:t> – через освоение лексики по теме «Скелет человека» овладение компетенцией/компонентами компетенции: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ПК-3 –  способность и готовность к формированию системного подхода, к анализу медицинской информации, опираясь на всеобъемлющие принципы доказательной медицины, основанной на поиске решений с использованием теоретических знаний и практических умений в целях совершенствования профессиональной деятельности</a:t>
            </a:r>
          </a:p>
          <a:p>
            <a:endParaRPr lang="ru-RU" sz="3600" dirty="0" smtClean="0"/>
          </a:p>
          <a:p>
            <a:r>
              <a:rPr lang="ru-RU" sz="3600" dirty="0" smtClean="0"/>
              <a:t>Аудитория – студенты 1 курса медицинского вуза,  20 человек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i="1" dirty="0" smtClean="0"/>
              <a:t>Учебные пособия:</a:t>
            </a:r>
          </a:p>
          <a:p>
            <a:r>
              <a:rPr lang="ru-RU" sz="2800" dirty="0" smtClean="0"/>
              <a:t>Английский язык. Учебник для медицинских вузов и медицинских специалистов. / Под ред. </a:t>
            </a:r>
            <a:r>
              <a:rPr lang="ru-RU" sz="2800" dirty="0" err="1" smtClean="0"/>
              <a:t>И.Ю.Марковиной</a:t>
            </a:r>
            <a:r>
              <a:rPr lang="ru-RU" sz="2800" dirty="0" smtClean="0"/>
              <a:t>. – ГЭОТАР-МЕД, 2003 г. – 362 с.</a:t>
            </a:r>
          </a:p>
          <a:p>
            <a:r>
              <a:rPr lang="ru-RU" sz="2800" dirty="0" smtClean="0"/>
              <a:t>Учебник английского языка для медицинских вузов / А. М. Маслова, З. И.Вайнштейн, Л. С. Плебейская – 3-е изд., </a:t>
            </a:r>
            <a:r>
              <a:rPr lang="ru-RU" sz="2800" dirty="0" err="1" smtClean="0"/>
              <a:t>испр.и</a:t>
            </a:r>
            <a:r>
              <a:rPr lang="ru-RU" sz="2800" dirty="0" smtClean="0"/>
              <a:t> доп. - М. : Лист </a:t>
            </a:r>
            <a:r>
              <a:rPr lang="ru-RU" sz="2800" dirty="0" err="1" smtClean="0"/>
              <a:t>Нью</a:t>
            </a:r>
            <a:r>
              <a:rPr lang="ru-RU" sz="2800" dirty="0" smtClean="0"/>
              <a:t>, 2002. – 336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3600" b="1" i="1" dirty="0" smtClean="0"/>
              <a:t>Технические средства обучения:</a:t>
            </a:r>
          </a:p>
          <a:p>
            <a:r>
              <a:rPr lang="ru-RU" dirty="0" smtClean="0"/>
              <a:t>компьютер с доступом в Интернет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600" b="1" i="1" dirty="0" smtClean="0"/>
              <a:t>Наглядные пособия:</a:t>
            </a:r>
          </a:p>
          <a:p>
            <a:r>
              <a:rPr lang="ru-RU" dirty="0" smtClean="0"/>
              <a:t>модель скелета человека</a:t>
            </a:r>
          </a:p>
          <a:p>
            <a:r>
              <a:rPr lang="ru-RU" dirty="0" smtClean="0"/>
              <a:t>раздаточный материал (по лексике, для контроля)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План занятия:</a:t>
            </a:r>
          </a:p>
          <a:p>
            <a:pPr lvl="0"/>
            <a:r>
              <a:rPr lang="ru-RU" dirty="0" smtClean="0"/>
              <a:t>Введение (5-7 минут)</a:t>
            </a:r>
          </a:p>
          <a:p>
            <a:pPr lvl="0"/>
            <a:r>
              <a:rPr lang="ru-RU" dirty="0" smtClean="0"/>
              <a:t>Основная часть (60 минут)</a:t>
            </a:r>
          </a:p>
          <a:p>
            <a:r>
              <a:rPr lang="ru-RU" dirty="0" smtClean="0"/>
              <a:t>Контроль (10-15 минут)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855270" cy="128588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Основная часть</a:t>
            </a:r>
            <a:r>
              <a:rPr lang="ru-RU" sz="27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2.1. Работа с раздаточным материалом по лексике (10 минут)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2.1.1.</a:t>
            </a:r>
            <a:r>
              <a:rPr lang="ru-RU" sz="2000" dirty="0" smtClean="0"/>
              <a:t> </a:t>
            </a:r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Задание: Прочитайте слова и их перевод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700672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Основная часть</a:t>
            </a: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2.1. Работа с раздаточным материалом по лексике (продолжение)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665609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498080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2.1.2. Задание:</a:t>
            </a:r>
            <a:endParaRPr lang="ru-RU" sz="1800" dirty="0" smtClean="0"/>
          </a:p>
          <a:p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Вспомните названия частей скелета на русском языке, подпишите на картинке</a:t>
            </a:r>
          </a:p>
          <a:p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Используя раздаточный материал, подпишите на картинке английские эквиваленты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529526"/>
            <a:ext cx="4000528" cy="517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52"/>
            <a:ext cx="8001024" cy="3624274"/>
          </a:xfrm>
        </p:spPr>
        <p:txBody>
          <a:bodyPr/>
          <a:lstStyle/>
          <a:p>
            <a:pPr lvl="1">
              <a:buNone/>
            </a:pPr>
            <a:r>
              <a:rPr lang="ru-RU" sz="3000" b="1" i="1" dirty="0" smtClean="0"/>
              <a:t>2.2. Работа студентов с моделью скелета (10 минут)</a:t>
            </a:r>
          </a:p>
          <a:p>
            <a:pPr>
              <a:buNone/>
            </a:pPr>
            <a:r>
              <a:rPr lang="ru-RU" sz="2800" dirty="0" smtClean="0"/>
              <a:t>Задание:</a:t>
            </a:r>
            <a:endParaRPr lang="ru-RU" sz="2400" dirty="0" smtClean="0"/>
          </a:p>
          <a:p>
            <a:r>
              <a:rPr lang="ru-RU" sz="2800" dirty="0" smtClean="0"/>
              <a:t>Один из студентов указывает на кости модели скелета, другие должны назвать соответствующий термин на английском языке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3" y="3110230"/>
            <a:ext cx="2500298" cy="374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569</Words>
  <PresentationFormat>Экран (4:3)</PresentationFormat>
  <Paragraphs>91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Фрагмент занятия по обучению   лексике на материале темы «Скелет человека» </vt:lpstr>
      <vt:lpstr>Слайд 2</vt:lpstr>
      <vt:lpstr>Слайд 3</vt:lpstr>
      <vt:lpstr>Слайд 4</vt:lpstr>
      <vt:lpstr>Слайд 5</vt:lpstr>
      <vt:lpstr>Основная часть 2.1. Работа с раздаточным материалом по лексике (10 минут) 2.1.1. Задание: Прочитайте слова и их перевод </vt:lpstr>
      <vt:lpstr>Основная часть 2.1. Работа с раздаточным материалом по лексике (продолжение)</vt:lpstr>
      <vt:lpstr>Слайд 8</vt:lpstr>
      <vt:lpstr>Слайд 9</vt:lpstr>
      <vt:lpstr>Слайд 10</vt:lpstr>
      <vt:lpstr>Слайд 11</vt:lpstr>
      <vt:lpstr>2.3. Работа с текстом  The skeleton  </vt:lpstr>
      <vt:lpstr>Слайд 13</vt:lpstr>
      <vt:lpstr>2.3. Работа с текстом  The skeleton  (20 минут) </vt:lpstr>
      <vt:lpstr>Слайд 15</vt:lpstr>
      <vt:lpstr>Слайд 16</vt:lpstr>
      <vt:lpstr>Слайд 17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Фрагмент занятия по обучению   лексике на материале темы «Скелет человека» </dc:title>
  <dc:creator>--</dc:creator>
  <cp:lastModifiedBy>--</cp:lastModifiedBy>
  <cp:revision>27</cp:revision>
  <dcterms:created xsi:type="dcterms:W3CDTF">2015-06-18T16:36:25Z</dcterms:created>
  <dcterms:modified xsi:type="dcterms:W3CDTF">2015-06-27T08:29:58Z</dcterms:modified>
</cp:coreProperties>
</file>